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60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9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0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9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26" Type="http://schemas.openxmlformats.org/officeDocument/2006/relationships/image" Target="../media/image86.png"/><Relationship Id="rId3" Type="http://schemas.openxmlformats.org/officeDocument/2006/relationships/image" Target="../media/image9.png"/><Relationship Id="rId21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7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73.png"/><Relationship Id="rId24" Type="http://schemas.openxmlformats.org/officeDocument/2006/relationships/image" Target="../media/image84.png"/><Relationship Id="rId5" Type="http://schemas.openxmlformats.org/officeDocument/2006/relationships/image" Target="../media/image68.png"/><Relationship Id="rId15" Type="http://schemas.openxmlformats.org/officeDocument/2006/relationships/image" Target="../media/image49.png"/><Relationship Id="rId23" Type="http://schemas.openxmlformats.org/officeDocument/2006/relationships/image" Target="../media/image83.png"/><Relationship Id="rId28" Type="http://schemas.openxmlformats.org/officeDocument/2006/relationships/image" Target="../media/image20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10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1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5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9.png"/><Relationship Id="rId21" Type="http://schemas.openxmlformats.org/officeDocument/2006/relationships/image" Target="../media/image20.png"/><Relationship Id="rId7" Type="http://schemas.openxmlformats.org/officeDocument/2006/relationships/image" Target="../media/image131.png"/><Relationship Id="rId12" Type="http://schemas.openxmlformats.org/officeDocument/2006/relationships/image" Target="../media/image9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10" Type="http://schemas.openxmlformats.org/officeDocument/2006/relationships/image" Target="../media/image134.png"/><Relationship Id="rId19" Type="http://schemas.openxmlformats.org/officeDocument/2006/relationships/image" Target="../media/image142.png"/><Relationship Id="rId4" Type="http://schemas.openxmlformats.org/officeDocument/2006/relationships/image" Target="../media/image10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144.png"/><Relationship Id="rId21" Type="http://schemas.openxmlformats.org/officeDocument/2006/relationships/image" Target="../media/image159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1.png"/><Relationship Id="rId20" Type="http://schemas.openxmlformats.org/officeDocument/2006/relationships/image" Target="../media/image15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0.png"/><Relationship Id="rId24" Type="http://schemas.openxmlformats.org/officeDocument/2006/relationships/image" Target="../media/image162.png"/><Relationship Id="rId5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1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664" y="1638300"/>
            <a:ext cx="714375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251" y="3505200"/>
            <a:ext cx="73152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718" y="48768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015" y="48768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960" y="48768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548" y="4876800"/>
            <a:ext cx="2476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86500"/>
            <a:ext cx="12192000" cy="2667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09600" y="685800"/>
            <a:ext cx="116336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{ }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10363200" y="1371600"/>
            <a:ext cx="80331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 )</a:t>
            </a:r>
            <a:endParaRPr lang="en-US" sz="4800" dirty="0"/>
          </a:p>
        </p:txBody>
      </p:sp>
      <p:sp>
        <p:nvSpPr>
          <p:cNvPr id="12" name="Text 2"/>
          <p:cNvSpPr/>
          <p:nvPr/>
        </p:nvSpPr>
        <p:spPr>
          <a:xfrm>
            <a:off x="1828800" y="4800600"/>
            <a:ext cx="80331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 ]</a:t>
            </a:r>
            <a:endParaRPr lang="en-US" sz="4800" dirty="0"/>
          </a:p>
        </p:txBody>
      </p:sp>
      <p:sp>
        <p:nvSpPr>
          <p:cNvPr id="13" name="Text 3"/>
          <p:cNvSpPr/>
          <p:nvPr/>
        </p:nvSpPr>
        <p:spPr>
          <a:xfrm>
            <a:off x="10972800" y="4114800"/>
            <a:ext cx="844748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*</a:t>
            </a:r>
            <a:endParaRPr lang="en-US" sz="4800" dirty="0"/>
          </a:p>
        </p:txBody>
      </p:sp>
      <p:sp>
        <p:nvSpPr>
          <p:cNvPr id="14" name="Text 4"/>
          <p:cNvSpPr/>
          <p:nvPr/>
        </p:nvSpPr>
        <p:spPr>
          <a:xfrm>
            <a:off x="3657600" y="2057400"/>
            <a:ext cx="157698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# @</a:t>
            </a:r>
            <a:endParaRPr lang="en-US" sz="4800" dirty="0"/>
          </a:p>
        </p:txBody>
      </p:sp>
      <p:sp>
        <p:nvSpPr>
          <p:cNvPr id="15" name="Text 5"/>
          <p:cNvSpPr/>
          <p:nvPr/>
        </p:nvSpPr>
        <p:spPr>
          <a:xfrm>
            <a:off x="9144000" y="2743200"/>
            <a:ext cx="1498044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% &amp;</a:t>
            </a:r>
            <a:endParaRPr lang="en-US" sz="4800" dirty="0"/>
          </a:p>
        </p:txBody>
      </p:sp>
      <p:sp>
        <p:nvSpPr>
          <p:cNvPr id="16" name="Text 6"/>
          <p:cNvSpPr/>
          <p:nvPr/>
        </p:nvSpPr>
        <p:spPr>
          <a:xfrm>
            <a:off x="3065458" y="2590800"/>
            <a:ext cx="6060936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5400" dirty="0"/>
          </a:p>
        </p:txBody>
      </p:sp>
      <p:sp>
        <p:nvSpPr>
          <p:cNvPr id="17" name="Text 7"/>
          <p:cNvSpPr/>
          <p:nvPr/>
        </p:nvSpPr>
        <p:spPr>
          <a:xfrm>
            <a:off x="2590651" y="3657600"/>
            <a:ext cx="70104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Partnering with AI to enhance productivity, code quality, and innovation</a:t>
            </a:r>
            <a:endParaRPr lang="en-US" sz="1800" dirty="0"/>
          </a:p>
        </p:txBody>
      </p:sp>
      <p:sp>
        <p:nvSpPr>
          <p:cNvPr id="18" name="Text 8"/>
          <p:cNvSpPr/>
          <p:nvPr/>
        </p:nvSpPr>
        <p:spPr>
          <a:xfrm>
            <a:off x="2590443" y="4914900"/>
            <a:ext cx="18062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Autocompletion</a:t>
            </a:r>
            <a:endParaRPr lang="en-US" sz="1500" dirty="0"/>
          </a:p>
        </p:txBody>
      </p:sp>
      <p:sp>
        <p:nvSpPr>
          <p:cNvPr id="19" name="Text 9"/>
          <p:cNvSpPr/>
          <p:nvPr/>
        </p:nvSpPr>
        <p:spPr>
          <a:xfrm>
            <a:off x="4846856" y="4914900"/>
            <a:ext cx="12505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Debugging</a:t>
            </a:r>
            <a:endParaRPr lang="en-US" sz="1500" dirty="0"/>
          </a:p>
        </p:txBody>
      </p:sp>
      <p:sp>
        <p:nvSpPr>
          <p:cNvPr id="20" name="Text 10"/>
          <p:cNvSpPr/>
          <p:nvPr/>
        </p:nvSpPr>
        <p:spPr>
          <a:xfrm>
            <a:off x="6588636" y="4914900"/>
            <a:ext cx="13124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Refactoring</a:t>
            </a:r>
            <a:endParaRPr lang="en-US" sz="1500" dirty="0"/>
          </a:p>
        </p:txBody>
      </p:sp>
      <p:sp>
        <p:nvSpPr>
          <p:cNvPr id="21" name="Text 11"/>
          <p:cNvSpPr/>
          <p:nvPr/>
        </p:nvSpPr>
        <p:spPr>
          <a:xfrm>
            <a:off x="8311634" y="4914900"/>
            <a:ext cx="17623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Documentation</a:t>
            </a:r>
            <a:endParaRPr lang="en-US" sz="1500" dirty="0"/>
          </a:p>
        </p:txBody>
      </p:sp>
      <p:sp>
        <p:nvSpPr>
          <p:cNvPr id="22" name="Text 12"/>
          <p:cNvSpPr/>
          <p:nvPr/>
        </p:nvSpPr>
        <p:spPr>
          <a:xfrm>
            <a:off x="0" y="6286500"/>
            <a:ext cx="1219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Developed with  for developers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57300"/>
            <a:ext cx="537210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447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5" y="158115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57300"/>
            <a:ext cx="53721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15811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667000"/>
            <a:ext cx="5372100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8575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550" y="29908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667000"/>
            <a:ext cx="5372100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8575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3675" y="299085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152900"/>
            <a:ext cx="10972800" cy="1371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605338"/>
            <a:ext cx="5715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 - Partnering with AI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524000" y="14478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in Your Development Environment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524000" y="17907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is already embedded in most IDEs and coding platforms you use daily.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7124700" y="14478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Development Cycle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7124700" y="17907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improves speed, quality, and collaboration across development, testing, documentation, and learning.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1524000" y="28575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Interactive Experimentation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1524000" y="32004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Vibe Coding enables interactive experimentation and accelerates skill growth through exploration.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7124700" y="28575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Essentialism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7124700" y="32004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Developers remain essential for creativity, architecture, ethical decisions, and complex problem-solving.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1638300" y="4381500"/>
            <a:ext cx="9715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Future of Development</a:t>
            </a:r>
            <a:endParaRPr lang="en-US" sz="1800" dirty="0"/>
          </a:p>
        </p:txBody>
      </p:sp>
      <p:sp>
        <p:nvSpPr>
          <p:cNvPr id="29" name="Text 10"/>
          <p:cNvSpPr/>
          <p:nvPr/>
        </p:nvSpPr>
        <p:spPr>
          <a:xfrm>
            <a:off x="1638300" y="4762500"/>
            <a:ext cx="97155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Partnering with AI increases productivity, innovation, and code quality, letting you focus on what you do best: creating exceptional software solutions.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31" name="Text 12"/>
          <p:cNvSpPr/>
          <p:nvPr/>
        </p:nvSpPr>
        <p:spPr>
          <a:xfrm>
            <a:off x="11197977" y="65913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52600"/>
            <a:ext cx="35052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812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752600"/>
            <a:ext cx="3505200" cy="1600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12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1752600"/>
            <a:ext cx="3505200" cy="1600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1981200"/>
            <a:ext cx="3238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581400"/>
            <a:ext cx="3505200" cy="1600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810000"/>
            <a:ext cx="2476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581400"/>
            <a:ext cx="3505200" cy="1600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8100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581400"/>
            <a:ext cx="3505200" cy="1600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3810000"/>
            <a:ext cx="21907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486400"/>
            <a:ext cx="1097280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53100"/>
            <a:ext cx="428625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Big Picture - Why AI + Coding Works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609600" y="12573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Programming and software development are highly AI-ready because many tasks depend on: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276350" y="2019300"/>
            <a:ext cx="13448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Repetition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838200" y="24384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excels at automating repetitive tasks, reducing developer fatigue and increasing consistency.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5010150" y="2019300"/>
            <a:ext cx="25801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Pattern Recognition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4572000" y="24384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identifies and generates code patterns, helping developers maintain consistency and best practices.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8782050" y="2019300"/>
            <a:ext cx="2335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Rules-based Logic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8305800" y="24384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applies rules and logic to generate, refactor, and optimize code based on established principles.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1238250" y="3848100"/>
            <a:ext cx="19550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 Datasets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838200" y="42672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leverages vast codebases, APIs, and documentation to provide context-aware suggestions and solutions.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5010150" y="3848100"/>
            <a:ext cx="26924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Testing &amp; Debugging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4572000" y="42672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accelerates testing cycles and identifies bugs, logic errors, and performance bottleneeks.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8677275" y="3848100"/>
            <a:ext cx="13783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</a:t>
            </a:r>
            <a:endParaRPr lang="en-US" sz="1500" dirty="0"/>
          </a:p>
        </p:txBody>
      </p:sp>
      <p:sp>
        <p:nvSpPr>
          <p:cNvPr id="32" name="Text 13"/>
          <p:cNvSpPr/>
          <p:nvPr/>
        </p:nvSpPr>
        <p:spPr>
          <a:xfrm>
            <a:off x="8305800" y="4267200"/>
            <a:ext cx="3048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suggests new approaches and solutions, helping developers innovate and explore creative possibilities.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1419225" y="5676900"/>
            <a:ext cx="76256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does not replace developers</a:t>
            </a:r>
            <a:endParaRPr lang="en-US" sz="1500" dirty="0"/>
          </a:p>
        </p:txBody>
      </p:sp>
      <p:sp>
        <p:nvSpPr>
          <p:cNvPr id="34" name="Text 15"/>
          <p:cNvSpPr/>
          <p:nvPr/>
        </p:nvSpPr>
        <p:spPr>
          <a:xfrm>
            <a:off x="1419225" y="5943600"/>
            <a:ext cx="91507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 shifts them from </a:t>
            </a: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and searching</a:t>
            </a: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to </a:t>
            </a: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designing, reviewing, and innovating</a:t>
            </a: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350" dirty="0"/>
          </a:p>
        </p:txBody>
      </p:sp>
      <p:sp>
        <p:nvSpPr>
          <p:cNvPr id="35" name="Text 16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36" name="Text 17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57300"/>
            <a:ext cx="5334000" cy="384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85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" y="15621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33600"/>
            <a:ext cx="48768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286000"/>
            <a:ext cx="23812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819400"/>
            <a:ext cx="48768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2971800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505200"/>
            <a:ext cx="48768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36576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191000"/>
            <a:ext cx="48768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43434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257300"/>
            <a:ext cx="5334000" cy="384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4859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5588" y="15621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2133600"/>
            <a:ext cx="48768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2286000"/>
            <a:ext cx="21907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2819400"/>
            <a:ext cx="487680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2971800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3505200"/>
            <a:ext cx="487680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6576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4191000"/>
            <a:ext cx="48768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4343400"/>
            <a:ext cx="238125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" y="5410200"/>
            <a:ext cx="10972800" cy="647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8244" y="5562600"/>
            <a:ext cx="361950" cy="342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vs Human Roles in Development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1447800" y="1562100"/>
            <a:ext cx="20884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304925" y="2247900"/>
            <a:ext cx="26537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Boilerplate, repetitive coding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209675" y="2933700"/>
            <a:ext cx="38870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Documentation and comments generation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257300" y="3619500"/>
            <a:ext cx="37283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Refactoring for readability and efficiency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1257300" y="4305300"/>
            <a:ext cx="38231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Error detection and debugging assistance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7086600" y="1562100"/>
            <a:ext cx="243637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E185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Humans Handle</a:t>
            </a:r>
            <a:endParaRPr lang="en-US" sz="1800" dirty="0"/>
          </a:p>
        </p:txBody>
      </p:sp>
      <p:sp>
        <p:nvSpPr>
          <p:cNvPr id="36" name="Text 7"/>
          <p:cNvSpPr/>
          <p:nvPr/>
        </p:nvSpPr>
        <p:spPr>
          <a:xfrm>
            <a:off x="6924675" y="2247900"/>
            <a:ext cx="37576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 design and system planning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6848475" y="2933700"/>
            <a:ext cx="37142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problem solving and innovation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896100" y="3619500"/>
            <a:ext cx="38131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Debugging complex logic and edge cases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6943725" y="4305300"/>
            <a:ext cx="4295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Ethical decision-making and requirements interpretation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702594" y="5600700"/>
            <a:ext cx="1116121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Most modern IDEs already have AI assistants embedded—developers just may not call it "AI" yet.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4300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00200"/>
            <a:ext cx="1905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4310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14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57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619500"/>
            <a:ext cx="4438650" cy="2133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6850" y="1143000"/>
            <a:ext cx="2857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6850" y="1562100"/>
            <a:ext cx="2571750" cy="2743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7350" y="1752600"/>
            <a:ext cx="32385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3550" y="1857375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7350" y="25146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3550" y="261937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7350" y="3505200"/>
            <a:ext cx="3048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3550" y="36099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114300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7200" y="1562100"/>
            <a:ext cx="1371898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91500" y="1628775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5298" y="1562100"/>
            <a:ext cx="1574899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9598" y="1628775"/>
            <a:ext cx="104775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77200" y="1905000"/>
            <a:ext cx="910233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91500" y="1971675"/>
            <a:ext cx="11430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63633" y="1905000"/>
            <a:ext cx="1110853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77933" y="1971675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77200" y="2324100"/>
            <a:ext cx="3505200" cy="1714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9600" y="28575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9600" y="33909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9600" y="3695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 Autocompletion &amp; Boilerplate Generation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1009650" y="1104900"/>
            <a:ext cx="44386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914400" y="1562100"/>
            <a:ext cx="47859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functions, classes, or modules as you type</a:t>
            </a:r>
            <a:endParaRPr lang="en-US" sz="1200" dirty="0"/>
          </a:p>
        </p:txBody>
      </p:sp>
      <p:sp>
        <p:nvSpPr>
          <p:cNvPr id="35" name="Text 3"/>
          <p:cNvSpPr/>
          <p:nvPr/>
        </p:nvSpPr>
        <p:spPr>
          <a:xfrm>
            <a:off x="838200" y="1905000"/>
            <a:ext cx="4210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boilerplate code for CRUD operations and API endpoints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876300" y="2476500"/>
            <a:ext cx="38190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Completes partially written code snippets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876300" y="2819400"/>
            <a:ext cx="42799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Rewrites code for efficiency and best practices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609600" y="3276600"/>
            <a:ext cx="53263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AI-Assisted Coding Example:</a:t>
            </a:r>
            <a:endParaRPr lang="en-US" sz="1350" dirty="0"/>
          </a:p>
        </p:txBody>
      </p:sp>
      <p:sp>
        <p:nvSpPr>
          <p:cNvPr id="39" name="Text 7"/>
          <p:cNvSpPr/>
          <p:nvPr/>
        </p:nvSpPr>
        <p:spPr>
          <a:xfrm>
            <a:off x="723900" y="3619500"/>
            <a:ext cx="4438650" cy="2133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// Type: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function </a:t>
            </a:r>
            <a:r>
              <a:rPr lang="en-US" sz="1050" dirty="0">
                <a:solidFill>
                  <a:srgbClr val="9333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getUserData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() {
</a:t>
            </a:r>
            <a:r>
              <a:rPr lang="en-US" sz="1050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// AI completes: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function </a:t>
            </a:r>
            <a:r>
              <a:rPr lang="en-US" sz="1050" dirty="0">
                <a:solidFill>
                  <a:srgbClr val="9333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getUserData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() {
  </a:t>
            </a:r>
            <a:r>
              <a:rPr lang="en-US" sz="1050" dirty="0">
                <a:solidFill>
                  <a:srgbClr val="16A3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// Fetch user data from database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  const users = </a:t>
            </a:r>
            <a:r>
              <a:rPr lang="en-US" sz="1050" dirty="0">
                <a:solidFill>
                  <a:srgbClr val="CA8A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await db.users.find({})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;
  return </a:t>
            </a:r>
            <a:r>
              <a:rPr lang="en-US" sz="1050" dirty="0">
                <a:solidFill>
                  <a:srgbClr val="EA580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users.map(u =&gt; ({ id: u._id, name: u.name }))</a:t>
            </a:r>
            <a:r>
              <a:rPr lang="en-US" sz="10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;
}</a:t>
            </a:r>
            <a:endParaRPr lang="en-US" sz="1050" dirty="0"/>
          </a:p>
        </p:txBody>
      </p:sp>
      <p:sp>
        <p:nvSpPr>
          <p:cNvPr id="40" name="Text 8"/>
          <p:cNvSpPr/>
          <p:nvPr/>
        </p:nvSpPr>
        <p:spPr>
          <a:xfrm>
            <a:off x="5676900" y="1104900"/>
            <a:ext cx="25717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41" name="Text 9"/>
          <p:cNvSpPr/>
          <p:nvPr/>
        </p:nvSpPr>
        <p:spPr>
          <a:xfrm>
            <a:off x="5905500" y="17526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Scaffold New Projects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5905500" y="1981200"/>
            <a:ext cx="1752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Quickly set up project structures</a:t>
            </a:r>
            <a:endParaRPr lang="en-US" sz="1050" dirty="0"/>
          </a:p>
        </p:txBody>
      </p:sp>
      <p:sp>
        <p:nvSpPr>
          <p:cNvPr id="43" name="Text 11"/>
          <p:cNvSpPr/>
          <p:nvPr/>
        </p:nvSpPr>
        <p:spPr>
          <a:xfrm>
            <a:off x="5924550" y="2514600"/>
            <a:ext cx="1733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Auto-generate Patterns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5924550" y="2971800"/>
            <a:ext cx="1733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getters/setters and more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5886450" y="3505200"/>
            <a:ext cx="2125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Functions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5886450" y="3733800"/>
            <a:ext cx="1771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 standard library tools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8420100" y="1104900"/>
            <a:ext cx="4206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 &amp; IDE Examples</a:t>
            </a:r>
            <a:endParaRPr lang="en-US" sz="1800" dirty="0"/>
          </a:p>
        </p:txBody>
      </p:sp>
      <p:sp>
        <p:nvSpPr>
          <p:cNvPr id="48" name="Text 16"/>
          <p:cNvSpPr/>
          <p:nvPr/>
        </p:nvSpPr>
        <p:spPr>
          <a:xfrm>
            <a:off x="8362950" y="1562100"/>
            <a:ext cx="16462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Copilot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9782473" y="1562100"/>
            <a:ext cx="1889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Replit Ghostwriter</a:t>
            </a:r>
            <a:endParaRPr lang="en-US" sz="1050" dirty="0"/>
          </a:p>
        </p:txBody>
      </p:sp>
      <p:sp>
        <p:nvSpPr>
          <p:cNvPr id="50" name="Text 18"/>
          <p:cNvSpPr/>
          <p:nvPr/>
        </p:nvSpPr>
        <p:spPr>
          <a:xfrm>
            <a:off x="8343900" y="1905000"/>
            <a:ext cx="10922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TabNine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349383" y="1905000"/>
            <a:ext cx="13330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IntelliCode</a:t>
            </a:r>
            <a:endParaRPr lang="en-US" sz="1050" dirty="0"/>
          </a:p>
        </p:txBody>
      </p:sp>
      <p:sp>
        <p:nvSpPr>
          <p:cNvPr id="52" name="Text 20"/>
          <p:cNvSpPr/>
          <p:nvPr/>
        </p:nvSpPr>
        <p:spPr>
          <a:xfrm>
            <a:off x="8229600" y="2476500"/>
            <a:ext cx="3840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 Integration Examples:</a:t>
            </a:r>
            <a:endParaRPr lang="en-US" sz="1350" dirty="0"/>
          </a:p>
        </p:txBody>
      </p:sp>
      <p:sp>
        <p:nvSpPr>
          <p:cNvPr id="53" name="Text 21"/>
          <p:cNvSpPr/>
          <p:nvPr/>
        </p:nvSpPr>
        <p:spPr>
          <a:xfrm>
            <a:off x="8458200" y="28194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VSCode Copilot suggestions as you type</a:t>
            </a:r>
            <a:endParaRPr lang="en-US" sz="1200" dirty="0"/>
          </a:p>
        </p:txBody>
      </p:sp>
      <p:sp>
        <p:nvSpPr>
          <p:cNvPr id="54" name="Text 22"/>
          <p:cNvSpPr/>
          <p:nvPr/>
        </p:nvSpPr>
        <p:spPr>
          <a:xfrm>
            <a:off x="8458200" y="3352800"/>
            <a:ext cx="2430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Replit AI code completions</a:t>
            </a:r>
            <a:endParaRPr lang="en-US" sz="1200" dirty="0"/>
          </a:p>
        </p:txBody>
      </p:sp>
      <p:sp>
        <p:nvSpPr>
          <p:cNvPr id="55" name="Text 23"/>
          <p:cNvSpPr/>
          <p:nvPr/>
        </p:nvSpPr>
        <p:spPr>
          <a:xfrm>
            <a:off x="8458200" y="3657600"/>
            <a:ext cx="25346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JetBrains AI-assisted coding</a:t>
            </a:r>
            <a:endParaRPr lang="en-US" sz="1200" dirty="0"/>
          </a:p>
        </p:txBody>
      </p:sp>
      <p:sp>
        <p:nvSpPr>
          <p:cNvPr id="56" name="Text 24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57" name="Text 25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350520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333500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7907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1717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7813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162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104900"/>
            <a:ext cx="3505200" cy="1943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13335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1752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23241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2667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3200400"/>
            <a:ext cx="3505200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3429000"/>
            <a:ext cx="28575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3848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3900" y="419100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3900" y="45339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1104900"/>
            <a:ext cx="3505200" cy="3810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7700" y="13335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67700" y="1752600"/>
            <a:ext cx="1485900" cy="952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67775" y="1905000"/>
            <a:ext cx="2857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06000" y="1752600"/>
            <a:ext cx="1485900" cy="952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25125" y="1905000"/>
            <a:ext cx="247650" cy="342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67700" y="2857500"/>
            <a:ext cx="1485900" cy="952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01113" y="3009900"/>
            <a:ext cx="219075" cy="342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06000" y="2857500"/>
            <a:ext cx="1485900" cy="952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" y="5067300"/>
            <a:ext cx="10972800" cy="838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2000" y="5314950"/>
            <a:ext cx="219075" cy="3429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Debugging &amp; Error Detection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1200150" y="1295400"/>
            <a:ext cx="3749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066800" y="1752600"/>
            <a:ext cx="32400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Highlights syntax and logical errors</a:t>
            </a:r>
            <a:endParaRPr lang="en-US" sz="1200" dirty="0"/>
          </a:p>
        </p:txBody>
      </p:sp>
      <p:sp>
        <p:nvSpPr>
          <p:cNvPr id="35" name="Text 3"/>
          <p:cNvSpPr/>
          <p:nvPr/>
        </p:nvSpPr>
        <p:spPr>
          <a:xfrm>
            <a:off x="1028700" y="2133600"/>
            <a:ext cx="2895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fixes or alternative implementations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1066800" y="2743200"/>
            <a:ext cx="28317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explanations of errors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66800" y="3124200"/>
            <a:ext cx="21172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Offers test suggestions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4876800" y="1295400"/>
            <a:ext cx="3124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39" name="Text 7"/>
          <p:cNvSpPr/>
          <p:nvPr/>
        </p:nvSpPr>
        <p:spPr>
          <a:xfrm>
            <a:off x="4800600" y="1714500"/>
            <a:ext cx="2857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Spot off-by-one errors or null-pointer exceptions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4800600" y="2286000"/>
            <a:ext cx="29132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Quickly debug failing test cases</a:t>
            </a:r>
            <a:endParaRPr lang="en-US" sz="1200" dirty="0"/>
          </a:p>
        </p:txBody>
      </p:sp>
      <p:sp>
        <p:nvSpPr>
          <p:cNvPr id="41" name="Text 9"/>
          <p:cNvSpPr/>
          <p:nvPr/>
        </p:nvSpPr>
        <p:spPr>
          <a:xfrm>
            <a:off x="4800600" y="2628900"/>
            <a:ext cx="271051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 legacy code logic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4933950" y="3390900"/>
            <a:ext cx="3749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 Examples</a:t>
            </a:r>
            <a:endParaRPr lang="en-US" sz="1800" dirty="0"/>
          </a:p>
        </p:txBody>
      </p:sp>
      <p:sp>
        <p:nvSpPr>
          <p:cNvPr id="43" name="Text 11"/>
          <p:cNvSpPr/>
          <p:nvPr/>
        </p:nvSpPr>
        <p:spPr>
          <a:xfrm>
            <a:off x="4800600" y="3810000"/>
            <a:ext cx="2844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VSCode Copilot fix suggestions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4819650" y="4152900"/>
            <a:ext cx="279052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PyCharm AI error explanations</a:t>
            </a:r>
            <a:endParaRPr lang="en-US" sz="1200" dirty="0"/>
          </a:p>
        </p:txBody>
      </p:sp>
      <p:sp>
        <p:nvSpPr>
          <p:cNvPr id="45" name="Text 13"/>
          <p:cNvSpPr/>
          <p:nvPr/>
        </p:nvSpPr>
        <p:spPr>
          <a:xfrm>
            <a:off x="4762500" y="4495800"/>
            <a:ext cx="3431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GPT-assisted debugging in notebooks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8610600" y="1295400"/>
            <a:ext cx="3124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800" dirty="0"/>
          </a:p>
        </p:txBody>
      </p:sp>
      <p:sp>
        <p:nvSpPr>
          <p:cNvPr id="47" name="Text 15"/>
          <p:cNvSpPr/>
          <p:nvPr/>
        </p:nvSpPr>
        <p:spPr>
          <a:xfrm>
            <a:off x="8301990" y="2324100"/>
            <a:ext cx="1417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Snyk Code AI</a:t>
            </a:r>
            <a:endParaRPr lang="en-US" sz="1200" dirty="0"/>
          </a:p>
        </p:txBody>
      </p:sp>
      <p:sp>
        <p:nvSpPr>
          <p:cNvPr id="48" name="Text 16"/>
          <p:cNvSpPr/>
          <p:nvPr/>
        </p:nvSpPr>
        <p:spPr>
          <a:xfrm>
            <a:off x="9940290" y="2324100"/>
            <a:ext cx="1417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DeepCode</a:t>
            </a:r>
            <a:endParaRPr lang="en-US" sz="1200" dirty="0"/>
          </a:p>
        </p:txBody>
      </p:sp>
      <p:sp>
        <p:nvSpPr>
          <p:cNvPr id="49" name="Text 17"/>
          <p:cNvSpPr/>
          <p:nvPr/>
        </p:nvSpPr>
        <p:spPr>
          <a:xfrm>
            <a:off x="8420100" y="3429000"/>
            <a:ext cx="1181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Codiga</a:t>
            </a:r>
            <a:endParaRPr lang="en-US" sz="1200" dirty="0"/>
          </a:p>
        </p:txBody>
      </p:sp>
      <p:sp>
        <p:nvSpPr>
          <p:cNvPr id="50" name="Text 18"/>
          <p:cNvSpPr/>
          <p:nvPr/>
        </p:nvSpPr>
        <p:spPr>
          <a:xfrm>
            <a:off x="10058400" y="3238500"/>
            <a:ext cx="1181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Kite</a:t>
            </a:r>
            <a:endParaRPr lang="en-US" sz="1200" dirty="0"/>
          </a:p>
        </p:txBody>
      </p:sp>
      <p:sp>
        <p:nvSpPr>
          <p:cNvPr id="51" name="Text 19"/>
          <p:cNvSpPr/>
          <p:nvPr/>
        </p:nvSpPr>
        <p:spPr>
          <a:xfrm>
            <a:off x="1133475" y="5219700"/>
            <a:ext cx="1029652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detects bugs and logic errors faster than traditional methods, significantly reducing debugging time and improving code quality.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53" name="Text 21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62100"/>
            <a:ext cx="238125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4310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479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52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575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276600"/>
            <a:ext cx="23812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6576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9624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4267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1143000"/>
            <a:ext cx="238125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485900"/>
            <a:ext cx="5372100" cy="156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9200" y="31242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352800"/>
            <a:ext cx="5372100" cy="800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4381500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476250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50673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53721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72550" y="4381500"/>
            <a:ext cx="219075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72550" y="47625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72550" y="50673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Refactoring &amp; Code Optimization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609600" y="110490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improves code quality by: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923925" y="1524000"/>
            <a:ext cx="5372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What AI Does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876300" y="1905000"/>
            <a:ext cx="43169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refactoring patterns for better design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857250" y="2209800"/>
            <a:ext cx="38069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Rewrites code for efficiency or readability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876300" y="2514600"/>
            <a:ext cx="41585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and eliminates duplicate code blocks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895350" y="2819400"/>
            <a:ext cx="32732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Highlights performance bottlenecks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923925" y="3238500"/>
            <a:ext cx="5372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Use Cases</a:t>
            </a:r>
            <a:endParaRPr lang="en-US" sz="1500" dirty="0"/>
          </a:p>
        </p:txBody>
      </p:sp>
      <p:sp>
        <p:nvSpPr>
          <p:cNvPr id="33" name="Text 8"/>
          <p:cNvSpPr/>
          <p:nvPr/>
        </p:nvSpPr>
        <p:spPr>
          <a:xfrm>
            <a:off x="876300" y="3619500"/>
            <a:ext cx="47875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Convert procedural code to object-oriented patterns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838200" y="3924300"/>
            <a:ext cx="4106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 vectorized operations for data tasks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876300" y="4229100"/>
            <a:ext cx="37377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 technical debt in legacy systems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524625" y="1104900"/>
            <a:ext cx="5372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Before &amp; After</a:t>
            </a:r>
            <a:endParaRPr lang="en-US" sz="1500" dirty="0"/>
          </a:p>
        </p:txBody>
      </p:sp>
      <p:sp>
        <p:nvSpPr>
          <p:cNvPr id="37" name="Text 12"/>
          <p:cNvSpPr/>
          <p:nvPr/>
        </p:nvSpPr>
        <p:spPr>
          <a:xfrm>
            <a:off x="6324600" y="1600200"/>
            <a:ext cx="514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function calculateTotal(items) {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6324600" y="1790700"/>
            <a:ext cx="514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let total = 0;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6324600" y="1981200"/>
            <a:ext cx="6172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 (let i = 0; i &lt; items.length; i++) {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6324600" y="2171700"/>
            <a:ext cx="6172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 += items[i].price * items[i].quantity;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6324600" y="2362200"/>
            <a:ext cx="514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6324600" y="2552700"/>
            <a:ext cx="514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 total;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6324600" y="2743200"/>
            <a:ext cx="514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6324600" y="3467100"/>
            <a:ext cx="6172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 calculateTotal = (items) =&gt;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6324600" y="3657600"/>
            <a:ext cx="514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items.reduce((total, item) =&gt;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6324600" y="3848100"/>
            <a:ext cx="6172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 + item.price * item.quantity, 0);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6477000" y="4343400"/>
            <a:ext cx="2609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Tools</a:t>
            </a:r>
            <a:endParaRPr lang="en-US" sz="1500" dirty="0"/>
          </a:p>
        </p:txBody>
      </p:sp>
      <p:sp>
        <p:nvSpPr>
          <p:cNvPr id="48" name="Text 23"/>
          <p:cNvSpPr/>
          <p:nvPr/>
        </p:nvSpPr>
        <p:spPr>
          <a:xfrm>
            <a:off x="6457950" y="4724400"/>
            <a:ext cx="9713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Refactor.ai</a:t>
            </a:r>
            <a:endParaRPr lang="en-US" sz="1200" dirty="0"/>
          </a:p>
        </p:txBody>
      </p:sp>
      <p:sp>
        <p:nvSpPr>
          <p:cNvPr id="49" name="Text 24"/>
          <p:cNvSpPr/>
          <p:nvPr/>
        </p:nvSpPr>
        <p:spPr>
          <a:xfrm>
            <a:off x="6457950" y="5029200"/>
            <a:ext cx="6347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Codiga</a:t>
            </a:r>
            <a:endParaRPr lang="en-US" sz="1200" dirty="0"/>
          </a:p>
        </p:txBody>
      </p:sp>
      <p:sp>
        <p:nvSpPr>
          <p:cNvPr id="50" name="Text 25"/>
          <p:cNvSpPr/>
          <p:nvPr/>
        </p:nvSpPr>
        <p:spPr>
          <a:xfrm>
            <a:off x="6457950" y="5334000"/>
            <a:ext cx="1050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JetBrains AI</a:t>
            </a:r>
            <a:endParaRPr lang="en-US" sz="1200" dirty="0"/>
          </a:p>
        </p:txBody>
      </p:sp>
      <p:sp>
        <p:nvSpPr>
          <p:cNvPr id="51" name="Text 26"/>
          <p:cNvSpPr/>
          <p:nvPr/>
        </p:nvSpPr>
        <p:spPr>
          <a:xfrm>
            <a:off x="9267825" y="4343400"/>
            <a:ext cx="3131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IDE Examples</a:t>
            </a:r>
            <a:endParaRPr lang="en-US" sz="1500" dirty="0"/>
          </a:p>
        </p:txBody>
      </p:sp>
      <p:sp>
        <p:nvSpPr>
          <p:cNvPr id="52" name="Text 27"/>
          <p:cNvSpPr/>
          <p:nvPr/>
        </p:nvSpPr>
        <p:spPr>
          <a:xfrm>
            <a:off x="9201150" y="4724400"/>
            <a:ext cx="22370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Copilot refactor prompts</a:t>
            </a:r>
            <a:endParaRPr lang="en-US" sz="1200" dirty="0"/>
          </a:p>
        </p:txBody>
      </p:sp>
      <p:sp>
        <p:nvSpPr>
          <p:cNvPr id="53" name="Text 28"/>
          <p:cNvSpPr/>
          <p:nvPr/>
        </p:nvSpPr>
        <p:spPr>
          <a:xfrm>
            <a:off x="9201150" y="5029200"/>
            <a:ext cx="2714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GPT optimization suggestions</a:t>
            </a:r>
            <a:endParaRPr lang="en-US" sz="1200" dirty="0"/>
          </a:p>
        </p:txBody>
      </p:sp>
      <p:sp>
        <p:nvSpPr>
          <p:cNvPr id="54" name="Text 29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257175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562100"/>
            <a:ext cx="53340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7526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28900"/>
            <a:ext cx="5334000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819400"/>
            <a:ext cx="1428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505200"/>
            <a:ext cx="5334000" cy="91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6957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838700"/>
            <a:ext cx="1200448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6248" y="4838700"/>
            <a:ext cx="1041946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4393" y="4838700"/>
            <a:ext cx="1181249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11049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1562100"/>
            <a:ext cx="5334000" cy="723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17526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2438400"/>
            <a:ext cx="5334000" cy="723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26289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3314700"/>
            <a:ext cx="5334000" cy="723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35052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4457700"/>
            <a:ext cx="83120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55805" y="4457700"/>
            <a:ext cx="1181398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13403" y="4457700"/>
            <a:ext cx="547092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36695" y="4457700"/>
            <a:ext cx="1200448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5257800"/>
            <a:ext cx="109728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2000" y="5410200"/>
            <a:ext cx="17145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Documentation &amp; Test Generation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981075" y="1104900"/>
            <a:ext cx="418391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Documentation Generation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1066800" y="17145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Function Comments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066800" y="19431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writes descriptive docstrings and comments for functions and methods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1019175" y="2781300"/>
            <a:ext cx="46245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Documentation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019175" y="3009900"/>
            <a:ext cx="554944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Auto-generates comprehensive README files and API documentation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1066800" y="36576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 Explanation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066800" y="38862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Explains complex logic in plain language for better code comprehension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609600" y="4572000"/>
            <a:ext cx="5334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Documentation Tools: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723900" y="4838700"/>
            <a:ext cx="14405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Copilot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2000548" y="4838700"/>
            <a:ext cx="12503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Docstring AI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3118693" y="4838700"/>
            <a:ext cx="14174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Sphinx with AI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6591300" y="1104900"/>
            <a:ext cx="24485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Generation</a:t>
            </a:r>
            <a:endParaRPr lang="en-US" sz="1800" dirty="0"/>
          </a:p>
        </p:txBody>
      </p:sp>
      <p:sp>
        <p:nvSpPr>
          <p:cNvPr id="41" name="Text 13"/>
          <p:cNvSpPr/>
          <p:nvPr/>
        </p:nvSpPr>
        <p:spPr>
          <a:xfrm>
            <a:off x="6686550" y="1714500"/>
            <a:ext cx="47425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Unit &amp; Integration Tests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6686550" y="1943100"/>
            <a:ext cx="474255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Auto-generates comprehensive test cases for new features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6705600" y="2590800"/>
            <a:ext cx="38358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Cases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6705600" y="2819400"/>
            <a:ext cx="46030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boundary conditions and edge cases for testing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6705600" y="3467100"/>
            <a:ext cx="3967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Coverage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6705600" y="3695700"/>
            <a:ext cx="4760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missing test coverage and suggests improvements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6248400" y="4191000"/>
            <a:ext cx="5334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Testing Tools: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6362700" y="4457700"/>
            <a:ext cx="99744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Testim AI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7270105" y="4457700"/>
            <a:ext cx="14176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Diffblue Cover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8527703" y="4457700"/>
            <a:ext cx="6565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Mabl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9150995" y="4457700"/>
            <a:ext cx="14405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Copilot</a:t>
            </a:r>
            <a:endParaRPr lang="en-US" sz="1050" dirty="0"/>
          </a:p>
        </p:txBody>
      </p:sp>
      <p:sp>
        <p:nvSpPr>
          <p:cNvPr id="52" name="Text 24"/>
          <p:cNvSpPr/>
          <p:nvPr/>
        </p:nvSpPr>
        <p:spPr>
          <a:xfrm>
            <a:off x="1085850" y="5429250"/>
            <a:ext cx="12085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documentation and testing tools improve code quality, reduce technical debt, and accelerate development cycles.</a:t>
            </a:r>
            <a:endParaRPr lang="en-US" sz="1350" dirty="0"/>
          </a:p>
        </p:txBody>
      </p:sp>
      <p:sp>
        <p:nvSpPr>
          <p:cNvPr id="53" name="Text 25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24000"/>
            <a:ext cx="5372100" cy="4838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7526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743200"/>
            <a:ext cx="2438400" cy="876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8956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2743200"/>
            <a:ext cx="2438400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7100" y="28956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733800"/>
            <a:ext cx="2438400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38862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2800" y="3733800"/>
            <a:ext cx="2438400" cy="876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38862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524000"/>
            <a:ext cx="5372100" cy="1828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17526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133600"/>
            <a:ext cx="24384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53500" y="2133600"/>
            <a:ext cx="24384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705100"/>
            <a:ext cx="24384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53500" y="2705100"/>
            <a:ext cx="24384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3505200"/>
            <a:ext cx="5372100" cy="2857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3733800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038600"/>
            <a:ext cx="4991100" cy="1028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5143500"/>
            <a:ext cx="4991100" cy="1028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&amp; Vibe Coding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609600" y="11049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Vibe Coding enables interactive experimentation and learning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085850" y="1714500"/>
            <a:ext cx="59893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Vibe Coding?</a:t>
            </a:r>
            <a:endParaRPr lang="en-US" sz="1800" dirty="0"/>
          </a:p>
        </p:txBody>
      </p:sp>
      <p:sp>
        <p:nvSpPr>
          <p:cNvPr id="28" name="Text 3"/>
          <p:cNvSpPr/>
          <p:nvPr/>
        </p:nvSpPr>
        <p:spPr>
          <a:xfrm>
            <a:off x="800100" y="21336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AI to explore, learn, and experiment with code in an interactive way.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1104900" y="2857500"/>
            <a:ext cx="16287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Rapid Prototyping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914400" y="3124200"/>
            <a:ext cx="2209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Quickly create prototypes to test ideas</a:t>
            </a:r>
            <a:endParaRPr lang="en-US" sz="1050" dirty="0"/>
          </a:p>
        </p:txBody>
      </p:sp>
      <p:sp>
        <p:nvSpPr>
          <p:cNvPr id="31" name="Text 6"/>
          <p:cNvSpPr/>
          <p:nvPr/>
        </p:nvSpPr>
        <p:spPr>
          <a:xfrm>
            <a:off x="3733800" y="2857500"/>
            <a:ext cx="2306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New Languages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3467100" y="3124200"/>
            <a:ext cx="26517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Accelerate language acquisition</a:t>
            </a:r>
            <a:endParaRPr lang="en-US" sz="1050" dirty="0"/>
          </a:p>
        </p:txBody>
      </p:sp>
      <p:sp>
        <p:nvSpPr>
          <p:cNvPr id="33" name="Text 8"/>
          <p:cNvSpPr/>
          <p:nvPr/>
        </p:nvSpPr>
        <p:spPr>
          <a:xfrm>
            <a:off x="1123950" y="3848100"/>
            <a:ext cx="156644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 Exploration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914400" y="4114800"/>
            <a:ext cx="2209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 unfamiliar codebases</a:t>
            </a:r>
            <a:endParaRPr lang="en-US" sz="1050" dirty="0"/>
          </a:p>
        </p:txBody>
      </p:sp>
      <p:sp>
        <p:nvSpPr>
          <p:cNvPr id="35" name="Text 10"/>
          <p:cNvSpPr/>
          <p:nvPr/>
        </p:nvSpPr>
        <p:spPr>
          <a:xfrm>
            <a:off x="3676650" y="3848100"/>
            <a:ext cx="19161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Experimental Coding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3467100" y="4114800"/>
            <a:ext cx="2209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Try approaches without commitment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6743700" y="1714500"/>
            <a:ext cx="4991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Popular Tools</a:t>
            </a:r>
            <a:endParaRPr lang="en-US" sz="1800" dirty="0"/>
          </a:p>
        </p:txBody>
      </p:sp>
      <p:sp>
        <p:nvSpPr>
          <p:cNvPr id="38" name="Text 13"/>
          <p:cNvSpPr/>
          <p:nvPr/>
        </p:nvSpPr>
        <p:spPr>
          <a:xfrm>
            <a:off x="6515100" y="2247900"/>
            <a:ext cx="2651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Replit Ghostwriter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9067800" y="2247900"/>
            <a:ext cx="2651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Copilot Labs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6515100" y="2819400"/>
            <a:ext cx="2209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Codeium AI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9067800" y="2819400"/>
            <a:ext cx="2651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OpenAI Playground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6667500" y="3695700"/>
            <a:ext cx="4991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 Interactions</a:t>
            </a:r>
            <a:endParaRPr lang="en-US" sz="1500" dirty="0"/>
          </a:p>
        </p:txBody>
      </p:sp>
      <p:sp>
        <p:nvSpPr>
          <p:cNvPr id="43" name="Text 18"/>
          <p:cNvSpPr/>
          <p:nvPr/>
        </p:nvSpPr>
        <p:spPr>
          <a:xfrm>
            <a:off x="6515100" y="4152900"/>
            <a:ext cx="4762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Prompt: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6515100" y="43434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"Build a simple Flask app that reads CSV and outputs JSON"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6515100" y="4572000"/>
            <a:ext cx="4762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Response: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6515100" y="47625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generates starter code with comments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6515100" y="5257800"/>
            <a:ext cx="4762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Question: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6515100" y="54483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"Explain this sorting algorithm line by line"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6515100" y="5676900"/>
            <a:ext cx="4762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Response: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6515100" y="58674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provides detailed explanation</a:t>
            </a:r>
            <a:endParaRPr lang="en-US" sz="1050" dirty="0"/>
          </a:p>
        </p:txBody>
      </p:sp>
      <p:sp>
        <p:nvSpPr>
          <p:cNvPr id="51" name="Text 26"/>
          <p:cNvSpPr/>
          <p:nvPr/>
        </p:nvSpPr>
        <p:spPr>
          <a:xfrm>
            <a:off x="609600" y="65913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52" name="Text 27"/>
          <p:cNvSpPr/>
          <p:nvPr/>
        </p:nvSpPr>
        <p:spPr>
          <a:xfrm>
            <a:off x="11282809" y="6591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14500"/>
            <a:ext cx="44386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866900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00300"/>
            <a:ext cx="443865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64795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276600"/>
            <a:ext cx="443865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4290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962400"/>
            <a:ext cx="443865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1148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143500"/>
            <a:ext cx="4438650" cy="129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3340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86740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6850" y="1714500"/>
            <a:ext cx="6305550" cy="2628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7350" y="1905000"/>
            <a:ext cx="3238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3550" y="2009775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7350" y="2781300"/>
            <a:ext cx="2667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43550" y="2886075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7350" y="3657600"/>
            <a:ext cx="3048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43550" y="37623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76850" y="5029200"/>
            <a:ext cx="944761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35911" y="5029200"/>
            <a:ext cx="1570434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88311" y="5143500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20645" y="5029200"/>
            <a:ext cx="1651099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73045" y="51435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76850" y="5638800"/>
            <a:ext cx="6305550" cy="1104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29250" y="6019800"/>
            <a:ext cx="361950" cy="342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6553200"/>
            <a:ext cx="12192000" cy="3429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 Review &amp; Collaboration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609600" y="1257300"/>
            <a:ext cx="44386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AI Does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1066800" y="1885950"/>
            <a:ext cx="38161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Highlights potential bugs and style issues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1047750" y="2552700"/>
            <a:ext cx="3848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improvements for readability and security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066800" y="3448050"/>
            <a:ext cx="32568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explanations for reviewers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066800" y="4133850"/>
            <a:ext cx="30309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Generates changelog summaries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609600" y="4762500"/>
            <a:ext cx="4438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 Examples</a:t>
            </a:r>
            <a:endParaRPr lang="en-US" sz="1500" dirty="0"/>
          </a:p>
        </p:txBody>
      </p:sp>
      <p:sp>
        <p:nvSpPr>
          <p:cNvPr id="37" name="Text 7"/>
          <p:cNvSpPr/>
          <p:nvPr/>
        </p:nvSpPr>
        <p:spPr>
          <a:xfrm>
            <a:off x="1028700" y="5295900"/>
            <a:ext cx="3867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Copilot PR comments - AI-assisted pull request feedback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1066800" y="5829300"/>
            <a:ext cx="3829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GPT-generated review notes - Automated code review summaries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5276850" y="1257300"/>
            <a:ext cx="6305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Cases</a:t>
            </a:r>
            <a:endParaRPr lang="en-US" sz="1800" dirty="0"/>
          </a:p>
        </p:txBody>
      </p:sp>
      <p:sp>
        <p:nvSpPr>
          <p:cNvPr id="40" name="Text 10"/>
          <p:cNvSpPr/>
          <p:nvPr/>
        </p:nvSpPr>
        <p:spPr>
          <a:xfrm>
            <a:off x="5943600" y="1905000"/>
            <a:ext cx="6537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Accelerate Pull Request Reviews</a:t>
            </a:r>
            <a:endParaRPr lang="en-US" sz="1350" dirty="0"/>
          </a:p>
        </p:txBody>
      </p:sp>
      <p:sp>
        <p:nvSpPr>
          <p:cNvPr id="41" name="Text 11"/>
          <p:cNvSpPr/>
          <p:nvPr/>
        </p:nvSpPr>
        <p:spPr>
          <a:xfrm>
            <a:off x="5943600" y="2171700"/>
            <a:ext cx="5448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can review code changes faster than manual reviews, identifying issues early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5886450" y="2781300"/>
            <a:ext cx="5505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Maintain Coding Standards</a:t>
            </a:r>
            <a:endParaRPr lang="en-US" sz="1350" dirty="0"/>
          </a:p>
        </p:txBody>
      </p:sp>
      <p:sp>
        <p:nvSpPr>
          <p:cNvPr id="43" name="Text 13"/>
          <p:cNvSpPr/>
          <p:nvPr/>
        </p:nvSpPr>
        <p:spPr>
          <a:xfrm>
            <a:off x="5886450" y="3048000"/>
            <a:ext cx="5505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Ensures consistent code style and adherence to team guidelines across projects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5924550" y="3657600"/>
            <a:ext cx="52430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 Security Review</a:t>
            </a:r>
            <a:endParaRPr lang="en-US" sz="1350" dirty="0"/>
          </a:p>
        </p:txBody>
      </p:sp>
      <p:sp>
        <p:nvSpPr>
          <p:cNvPr id="45" name="Text 15"/>
          <p:cNvSpPr/>
          <p:nvPr/>
        </p:nvSpPr>
        <p:spPr>
          <a:xfrm>
            <a:off x="5924550" y="3924300"/>
            <a:ext cx="6291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potential security vulnerabilities and suggests remediation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5276850" y="4572000"/>
            <a:ext cx="6305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 Tools</a:t>
            </a:r>
            <a:endParaRPr lang="en-US" sz="1800" dirty="0"/>
          </a:p>
        </p:txBody>
      </p:sp>
      <p:sp>
        <p:nvSpPr>
          <p:cNvPr id="47" name="Text 17"/>
          <p:cNvSpPr/>
          <p:nvPr/>
        </p:nvSpPr>
        <p:spPr>
          <a:xfrm>
            <a:off x="5505450" y="5105400"/>
            <a:ext cx="6765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Codacy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6755011" y="5105400"/>
            <a:ext cx="11987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ReviewBot AI</a:t>
            </a:r>
            <a:endParaRPr lang="en-US" sz="1200" dirty="0"/>
          </a:p>
        </p:txBody>
      </p:sp>
      <p:sp>
        <p:nvSpPr>
          <p:cNvPr id="49" name="Text 19"/>
          <p:cNvSpPr/>
          <p:nvPr/>
        </p:nvSpPr>
        <p:spPr>
          <a:xfrm>
            <a:off x="8401645" y="5105400"/>
            <a:ext cx="13412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Copilot for PRs</a:t>
            </a:r>
            <a:endParaRPr lang="en-US" sz="1200" dirty="0"/>
          </a:p>
        </p:txBody>
      </p:sp>
      <p:sp>
        <p:nvSpPr>
          <p:cNvPr id="50" name="Text 20"/>
          <p:cNvSpPr/>
          <p:nvPr/>
        </p:nvSpPr>
        <p:spPr>
          <a:xfrm>
            <a:off x="5943600" y="5791200"/>
            <a:ext cx="54864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transforms code review from a bottleneck into a collaborative enhancement, enabling teams to ship higher quality code faster.</a:t>
            </a:r>
            <a:endParaRPr lang="en-US" sz="1350" dirty="0"/>
          </a:p>
        </p:txBody>
      </p:sp>
      <p:sp>
        <p:nvSpPr>
          <p:cNvPr id="51" name="Text 21"/>
          <p:cNvSpPr/>
          <p:nvPr/>
        </p:nvSpPr>
        <p:spPr>
          <a:xfrm>
            <a:off x="609600" y="6629400"/>
            <a:ext cx="1037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for Coding</a:t>
            </a:r>
            <a:endParaRPr lang="en-US" sz="1050" dirty="0"/>
          </a:p>
        </p:txBody>
      </p:sp>
      <p:sp>
        <p:nvSpPr>
          <p:cNvPr id="52" name="Text 22"/>
          <p:cNvSpPr/>
          <p:nvPr/>
        </p:nvSpPr>
        <p:spPr>
          <a:xfrm>
            <a:off x="11282809" y="66294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Microsoft Office PowerPoint</Application>
  <PresentationFormat>Widescreen</PresentationFormat>
  <Paragraphs>225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ui-sans-serif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Sean</cp:lastModifiedBy>
  <cp:revision>1</cp:revision>
  <dcterms:created xsi:type="dcterms:W3CDTF">2025-12-02T00:52:37Z</dcterms:created>
  <dcterms:modified xsi:type="dcterms:W3CDTF">2025-12-02T00:54:04Z</dcterms:modified>
</cp:coreProperties>
</file>